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66" r:id="rId5"/>
    <p:sldId id="267" r:id="rId6"/>
    <p:sldId id="261" r:id="rId7"/>
    <p:sldId id="268" r:id="rId8"/>
    <p:sldId id="270" r:id="rId9"/>
    <p:sldId id="262" r:id="rId10"/>
    <p:sldId id="269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A5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27502-EC32-4CC0-A9CC-5542B5D70071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6D264-9D2C-417C-BD54-92183AB734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822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1ECAE-FF14-486A-859C-D16E4CCCC118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Verdan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08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77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143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39750" y="917575"/>
            <a:ext cx="8229600" cy="4887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75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6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52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21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68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158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01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3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4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AAEFF-D476-4241-BCB0-CEF38358BAC8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C984-8516-4D72-9935-2ABEE7D301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85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ved=0ahUKEwjG96XV6sDLAhWKbxQKHeOaDeoQjRwIBw&amp;url=https%3A%2F%2Fwww.youtube.com%2Fwatch%3Fv%3Dan2YAvK_Q1s&amp;psig=AFQjCNG0R1A3_RVqna83WvN3BPbJG65Njg&amp;ust=145806744996701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sit6C9cDLAhVLshQKHR-QALIQjRwIBw&amp;url=http%3A%2F%2Fcanadiem.org%2Fa-review-of-systematic-reviews%2F&amp;psig=AFQjCNGl50FRG8o0XLWT2hvTVr2cQeSvTA&amp;ust=145807021138191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r1aXo8MDLAhVMvRQKHTdzCwoQjRwIBw&amp;url=http%3A%2F%2Fwww.playbuzz.com%2Fsummerandmckenna10%2Fare-you-a-vampire-werewolf-or-human&amp;psig=AFQjCNEFrx9se6pRBn6MGBeCY_LaMEn_lg&amp;ust=145806871026157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95537" y="980728"/>
            <a:ext cx="8208912" cy="415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altLang="en-US" sz="3200" b="1" dirty="0" smtClean="0">
                <a:solidFill>
                  <a:schemeClr val="tx2"/>
                </a:solidFill>
                <a:cs typeface="Arial" charset="0"/>
              </a:rPr>
              <a:t>Automation </a:t>
            </a:r>
            <a:r>
              <a:rPr lang="en-GB" altLang="en-US" sz="3200" b="1" dirty="0" smtClean="0">
                <a:solidFill>
                  <a:schemeClr val="tx2"/>
                </a:solidFill>
                <a:cs typeface="Arial" charset="0"/>
              </a:rPr>
              <a:t>of systematic </a:t>
            </a:r>
            <a:r>
              <a:rPr lang="en-GB" altLang="en-US" sz="3200" b="1" dirty="0" smtClean="0">
                <a:solidFill>
                  <a:schemeClr val="tx2"/>
                </a:solidFill>
                <a:cs typeface="Arial" charset="0"/>
              </a:rPr>
              <a:t>reviews: the </a:t>
            </a:r>
            <a:r>
              <a:rPr lang="en-GB" altLang="en-US" sz="3200" b="1" dirty="0" smtClean="0">
                <a:solidFill>
                  <a:schemeClr val="tx2"/>
                </a:solidFill>
                <a:cs typeface="Arial" charset="0"/>
              </a:rPr>
              <a:t>reviewer’s viewpoint</a:t>
            </a:r>
          </a:p>
          <a:p>
            <a:pPr algn="ctr">
              <a:lnSpc>
                <a:spcPct val="110000"/>
              </a:lnSpc>
            </a:pPr>
            <a:endParaRPr lang="en-GB" altLang="en-US" sz="2800" b="1" dirty="0">
              <a:solidFill>
                <a:srgbClr val="65B345"/>
              </a:solidFill>
              <a:cs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GB" altLang="en-US" sz="2600" b="1" dirty="0" smtClean="0">
                <a:solidFill>
                  <a:srgbClr val="65B345"/>
                </a:solidFill>
                <a:cs typeface="Arial" charset="0"/>
              </a:rPr>
              <a:t> </a:t>
            </a:r>
            <a:r>
              <a:rPr lang="en-GB" altLang="en-US" sz="2600" b="1" i="1" dirty="0" smtClean="0">
                <a:solidFill>
                  <a:srgbClr val="65B345"/>
                </a:solidFill>
                <a:cs typeface="Arial" charset="0"/>
              </a:rPr>
              <a:t>(…that’s all very well, but how do these tools help me?)</a:t>
            </a:r>
            <a:endParaRPr lang="en-GB" altLang="en-US" sz="2600" b="1" dirty="0">
              <a:solidFill>
                <a:srgbClr val="24408F"/>
              </a:solidFill>
              <a:cs typeface="Arial" charset="0"/>
            </a:endParaRPr>
          </a:p>
          <a:p>
            <a:pPr algn="l"/>
            <a:endParaRPr lang="en-GB" altLang="en-US" sz="2400" b="1" dirty="0">
              <a:solidFill>
                <a:srgbClr val="000099"/>
              </a:solidFill>
              <a:cs typeface="Arial" charset="0"/>
            </a:endParaRPr>
          </a:p>
          <a:p>
            <a:pPr algn="ctr"/>
            <a:r>
              <a:rPr lang="en-GB" altLang="en-US" sz="2200" b="1" dirty="0">
                <a:cs typeface="Arial" charset="0"/>
              </a:rPr>
              <a:t>Geoff Frampton </a:t>
            </a:r>
            <a:endParaRPr lang="en-GB" altLang="en-US" sz="2200" b="1" dirty="0" smtClean="0">
              <a:cs typeface="Arial" charset="0"/>
            </a:endParaRPr>
          </a:p>
          <a:p>
            <a:endParaRPr lang="en-GB" altLang="en-US" sz="2200" b="1" dirty="0" smtClean="0">
              <a:solidFill>
                <a:srgbClr val="24408F"/>
              </a:solidFill>
              <a:cs typeface="Arial" charset="0"/>
            </a:endParaRPr>
          </a:p>
          <a:p>
            <a:pPr algn="ctr"/>
            <a:r>
              <a:rPr lang="en-GB" altLang="en-US" sz="2200" b="1" i="1" dirty="0" smtClean="0">
                <a:solidFill>
                  <a:schemeClr val="tx2"/>
                </a:solidFill>
                <a:cs typeface="Arial" charset="0"/>
              </a:rPr>
              <a:t>Southampton Health Technology Assessments Centre (SHTAC)</a:t>
            </a:r>
          </a:p>
          <a:p>
            <a:pPr algn="ctr"/>
            <a:endParaRPr lang="en-GB" altLang="en-US" sz="2200" b="1" dirty="0">
              <a:solidFill>
                <a:schemeClr val="tx2"/>
              </a:solidFill>
              <a:cs typeface="Arial" charset="0"/>
            </a:endParaRPr>
          </a:p>
          <a:p>
            <a:pPr algn="ctr"/>
            <a:r>
              <a:rPr lang="en-GB" altLang="en-US" sz="2200" b="1" dirty="0">
                <a:solidFill>
                  <a:schemeClr val="tx2"/>
                </a:solidFill>
                <a:cs typeface="Arial" charset="0"/>
              </a:rPr>
              <a:t>http://</a:t>
            </a:r>
            <a:r>
              <a:rPr lang="en-GB" altLang="en-US" sz="2200" b="1" dirty="0" smtClean="0">
                <a:solidFill>
                  <a:schemeClr val="tx2"/>
                </a:solidFill>
                <a:cs typeface="Arial" charset="0"/>
              </a:rPr>
              <a:t>www.southampton.ac.uk/shtac</a:t>
            </a:r>
            <a:endParaRPr lang="en-GB" altLang="en-US" sz="2200" b="1" dirty="0">
              <a:solidFill>
                <a:schemeClr val="tx2"/>
              </a:solidFill>
              <a:cs typeface="Arial" charset="0"/>
            </a:endParaRPr>
          </a:p>
        </p:txBody>
      </p:sp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370360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92150" y="279571"/>
            <a:ext cx="8056314" cy="4973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Wish list: what would we as reviewers like to see?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More efficient automation of searching and reference retrieval</a:t>
            </a:r>
          </a:p>
          <a:p>
            <a:pPr>
              <a:lnSpc>
                <a:spcPct val="120000"/>
              </a:lnSpc>
            </a:pPr>
            <a:endParaRPr lang="en-GB" altLang="en-US" sz="2000" b="1" dirty="0" smtClean="0">
              <a:solidFill>
                <a:srgbClr val="24408F"/>
              </a:solidFill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─ Improved capability to interrogate multiple databases and 	  	search engines with the same search strategy</a:t>
            </a:r>
          </a:p>
          <a:p>
            <a:pPr>
              <a:lnSpc>
                <a:spcPct val="120000"/>
              </a:lnSpc>
            </a:pPr>
            <a:endParaRPr lang="en-GB" altLang="en-US" sz="2000" b="1" dirty="0" smtClean="0"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─ Improved quantity and completeness of references that can 		be imported into reference management software</a:t>
            </a:r>
          </a:p>
          <a:p>
            <a:pPr>
              <a:lnSpc>
                <a:spcPct val="120000"/>
              </a:lnSpc>
            </a:pPr>
            <a:endParaRPr lang="en-GB" altLang="en-US" sz="2000" b="1" dirty="0" smtClean="0"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─ Improved compatibility of databases and search engines with 		reference management software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17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s://i.ytimg.com/vi/an2YAvK_Q1s/maxresdefaul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995" y="3212976"/>
            <a:ext cx="1804839" cy="135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92150" y="279571"/>
            <a:ext cx="7759700" cy="5066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Wish list: what would we as reviewers like to see?</a:t>
            </a:r>
            <a:endParaRPr lang="en-GB" altLang="en-US" sz="2000" b="1" dirty="0" smtClean="0">
              <a:solidFill>
                <a:srgbClr val="65B345"/>
              </a:solidFill>
              <a:cs typeface="Arial" charset="0"/>
            </a:endParaRPr>
          </a:p>
          <a:p>
            <a:pPr marL="342900" indent="-3429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More efficient reference management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</a:t>
            </a:r>
            <a:r>
              <a:rPr lang="en-GB" altLang="en-US" sz="2000" b="1" dirty="0" smtClean="0">
                <a:cs typeface="Arial" charset="0"/>
              </a:rPr>
              <a:t>─ A tool to validate and update all references in a library to ensure 	completeness and accuracy (to also improve de-duplication)</a:t>
            </a:r>
          </a:p>
          <a:p>
            <a:pPr marL="342900" indent="-3429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Guidance on tools for automated eligibility screening</a:t>
            </a: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</a:t>
            </a:r>
            <a:r>
              <a:rPr lang="en-GB" altLang="en-US" sz="2000" b="1" dirty="0" smtClean="0">
                <a:cs typeface="Arial" charset="0"/>
              </a:rPr>
              <a:t>─ Which tools are available? </a:t>
            </a: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cs typeface="Arial" charset="0"/>
              </a:rPr>
              <a:t>     ─ Where to find them? </a:t>
            </a: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cs typeface="Arial" charset="0"/>
              </a:rPr>
              <a:t>     ─ How to use them?</a:t>
            </a: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cs typeface="Arial" charset="0"/>
              </a:rPr>
              <a:t>	… training requirements for the operator?</a:t>
            </a: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cs typeface="Arial" charset="0"/>
              </a:rPr>
              <a:t>	… time and resources for machine learning processes?</a:t>
            </a:r>
            <a:endParaRPr lang="en-GB" altLang="en-US" sz="2000" b="1" dirty="0"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cs typeface="Arial" charset="0"/>
              </a:rPr>
              <a:t>     ─ Critical evaluation of strengths and weaknesses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9137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5852" y="692696"/>
            <a:ext cx="7759700" cy="398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SHTAC: Who are we and what do we do?</a:t>
            </a:r>
            <a:endParaRPr lang="en-GB" altLang="en-US" sz="2800" b="1" dirty="0">
              <a:solidFill>
                <a:srgbClr val="65B345"/>
              </a:solidFill>
              <a:cs typeface="Arial" charset="0"/>
            </a:endParaRPr>
          </a:p>
          <a:p>
            <a:pPr algn="l"/>
            <a:endParaRPr lang="en-GB" altLang="en-US" sz="2400" b="1" dirty="0">
              <a:solidFill>
                <a:srgbClr val="24408F"/>
              </a:solidFill>
              <a:cs typeface="Arial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altLang="en-US" sz="2200" b="1" dirty="0" smtClean="0">
                <a:cs typeface="Arial" charset="0"/>
              </a:rPr>
              <a:t>A team of systematic reviewers and health economists</a:t>
            </a:r>
            <a:endParaRPr lang="en-GB" altLang="en-US" sz="2200" b="1" dirty="0">
              <a:cs typeface="Arial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altLang="en-US" sz="2200" b="1" dirty="0"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b="1" dirty="0" smtClean="0">
                <a:cs typeface="Arial" charset="0"/>
              </a:rPr>
              <a:t>We conduct systematic reviews </a:t>
            </a:r>
            <a:r>
              <a:rPr lang="en-GB" altLang="en-US" sz="2200" b="1" dirty="0">
                <a:cs typeface="Arial" charset="0"/>
              </a:rPr>
              <a:t>(and maps) on </a:t>
            </a:r>
            <a:r>
              <a:rPr lang="en-GB" altLang="en-US" sz="2200" b="1" dirty="0" smtClean="0">
                <a:cs typeface="Arial" charset="0"/>
              </a:rPr>
              <a:t>a wide variety of health and social sciences topics (e.g. for NIHR, Cochrane Collaboration, WHO)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en-US" sz="2200" b="1" dirty="0"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200" b="1" dirty="0" smtClean="0">
                <a:cs typeface="Arial" charset="0"/>
              </a:rPr>
              <a:t>We also critically appraise systematic reviews and economic analyses conducted by other parties, e.g. companies submitting evidence to NICE</a:t>
            </a:r>
            <a:endParaRPr lang="en-GB" altLang="en-US" sz="22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60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5852" y="692696"/>
            <a:ext cx="7938596" cy="509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Do we use automation for systematic reviews (SR) ?</a:t>
            </a:r>
            <a:endParaRPr lang="en-GB" altLang="en-US" sz="2800" b="1" dirty="0">
              <a:solidFill>
                <a:srgbClr val="65B345"/>
              </a:solidFill>
              <a:cs typeface="Arial" charset="0"/>
            </a:endParaRPr>
          </a:p>
          <a:p>
            <a:pPr algn="l"/>
            <a:endParaRPr lang="en-GB" altLang="en-US" sz="2400" b="1" dirty="0">
              <a:solidFill>
                <a:srgbClr val="24408F"/>
              </a:solidFill>
              <a:cs typeface="Arial" charset="0"/>
            </a:endParaRPr>
          </a:p>
          <a:p>
            <a:pPr marL="342900" indent="-342900" algn="l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Depends on how “automation” is defined</a:t>
            </a:r>
            <a:endParaRPr lang="en-GB" altLang="en-US" sz="2400" b="1" dirty="0">
              <a:solidFill>
                <a:srgbClr val="000099"/>
              </a:solidFill>
              <a:cs typeface="Arial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Yes, in bibliographic searching </a:t>
            </a:r>
          </a:p>
          <a:p>
            <a:pPr>
              <a:lnSpc>
                <a:spcPct val="120000"/>
              </a:lnSpc>
            </a:pPr>
            <a:r>
              <a:rPr lang="en-GB" altLang="en-US" sz="2400" b="1" dirty="0" smtClean="0">
                <a:solidFill>
                  <a:srgbClr val="65B345"/>
                </a:solidFill>
                <a:cs typeface="Arial" charset="0"/>
              </a:rPr>
              <a:t>          </a:t>
            </a:r>
            <a:r>
              <a:rPr lang="en-GB" altLang="en-US" sz="2400" b="1" dirty="0" smtClean="0">
                <a:cs typeface="Arial" charset="0"/>
              </a:rPr>
              <a:t>─ </a:t>
            </a:r>
            <a:r>
              <a:rPr lang="en-GB" altLang="en-US" sz="2000" b="1" dirty="0" smtClean="0">
                <a:cs typeface="Arial" charset="0"/>
              </a:rPr>
              <a:t>running search strategies in databases or search engines</a:t>
            </a:r>
            <a:endParaRPr lang="en-GB" altLang="en-US" sz="2000" b="1" dirty="0">
              <a:cs typeface="Arial" charset="0"/>
            </a:endParaRP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altLang="en-US" sz="2000" b="1" dirty="0" smtClean="0">
                <a:cs typeface="Arial" charset="0"/>
              </a:rPr>
              <a:t>            ─  importing </a:t>
            </a:r>
            <a:r>
              <a:rPr lang="en-GB" altLang="en-US" sz="2000" b="1" dirty="0">
                <a:cs typeface="Arial" charset="0"/>
              </a:rPr>
              <a:t>search </a:t>
            </a:r>
            <a:r>
              <a:rPr lang="en-GB" altLang="en-US" sz="2000" b="1" dirty="0" smtClean="0">
                <a:cs typeface="Arial" charset="0"/>
              </a:rPr>
              <a:t>results into reference management software</a:t>
            </a:r>
            <a:endParaRPr lang="en-GB" altLang="en-US" sz="2200" b="1" dirty="0">
              <a:cs typeface="Arial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Yes, within reference management software</a:t>
            </a: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       </a:t>
            </a:r>
            <a:r>
              <a:rPr lang="en-GB" altLang="en-US" sz="2000" b="1" dirty="0" smtClean="0">
                <a:cs typeface="Arial" charset="0"/>
              </a:rPr>
              <a:t>─  identification of duplicate references </a:t>
            </a:r>
          </a:p>
          <a:p>
            <a:pPr>
              <a:lnSpc>
                <a:spcPct val="120000"/>
              </a:lnSpc>
            </a:pPr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       ─  acquiring full-text documents  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altLang="en-US" sz="2000" b="1" dirty="0" smtClean="0">
                <a:cs typeface="Arial" charset="0"/>
              </a:rPr>
              <a:t>            ─  rule-based sorting (e.g. grouping) of references</a:t>
            </a:r>
            <a:endParaRPr lang="en-GB" altLang="en-US" sz="2400" b="1" dirty="0" smtClean="0">
              <a:cs typeface="Arial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altLang="en-US" sz="2400" b="1" dirty="0">
                <a:solidFill>
                  <a:srgbClr val="24408F"/>
                </a:solidFill>
                <a:cs typeface="Arial" charset="0"/>
              </a:rPr>
              <a:t>Not (yet) for other steps of systematic </a:t>
            </a: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reviews (or maps)</a:t>
            </a:r>
            <a:endParaRPr lang="en-GB" altLang="en-US" sz="2400" b="1" dirty="0">
              <a:solidFill>
                <a:srgbClr val="24408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60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5852" y="332656"/>
            <a:ext cx="7759700" cy="5373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Our experiences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GB" altLang="en-US" sz="2400" b="1" dirty="0">
              <a:solidFill>
                <a:srgbClr val="24408F"/>
              </a:solidFill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Bibliographic searching </a:t>
            </a:r>
          </a:p>
          <a:p>
            <a:endParaRPr lang="en-GB" altLang="en-US" sz="2400" b="1" dirty="0" smtClean="0">
              <a:solidFill>
                <a:srgbClr val="24408F"/>
              </a:solidFill>
              <a:cs typeface="Arial" charset="0"/>
            </a:endParaRPr>
          </a:p>
          <a:p>
            <a:r>
              <a:rPr lang="en-GB" altLang="en-US" sz="2400" b="1" dirty="0" smtClean="0">
                <a:solidFill>
                  <a:srgbClr val="65B345"/>
                </a:solidFill>
                <a:cs typeface="Arial" charset="0"/>
              </a:rPr>
              <a:t>          </a:t>
            </a:r>
            <a:r>
              <a:rPr lang="en-GB" altLang="en-US" sz="2400" b="1" dirty="0" smtClean="0">
                <a:cs typeface="Arial" charset="0"/>
              </a:rPr>
              <a:t>─ </a:t>
            </a:r>
            <a:r>
              <a:rPr lang="en-GB" altLang="en-US" sz="2000" b="1" dirty="0">
                <a:cs typeface="Arial" charset="0"/>
              </a:rPr>
              <a:t>Automation </a:t>
            </a:r>
            <a:r>
              <a:rPr lang="en-GB" altLang="en-US" sz="2000" b="1" dirty="0" smtClean="0">
                <a:cs typeface="Arial" charset="0"/>
              </a:rPr>
              <a:t>saves effort </a:t>
            </a:r>
            <a:r>
              <a:rPr lang="en-GB" altLang="en-US" sz="2000" b="1" dirty="0">
                <a:cs typeface="Arial" charset="0"/>
              </a:rPr>
              <a:t>in </a:t>
            </a:r>
            <a:r>
              <a:rPr lang="en-GB" altLang="en-US" sz="2000" b="1" dirty="0" smtClean="0">
                <a:cs typeface="Arial" charset="0"/>
              </a:rPr>
              <a:t>searching and retrieving references</a:t>
            </a:r>
            <a:endParaRPr lang="en-GB" altLang="en-US" sz="2000" b="1" dirty="0">
              <a:cs typeface="Arial" charset="0"/>
            </a:endParaRPr>
          </a:p>
          <a:p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       </a:t>
            </a:r>
          </a:p>
          <a:p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	</a:t>
            </a:r>
            <a:r>
              <a:rPr lang="en-GB" altLang="en-US" sz="2400" b="1" dirty="0" smtClean="0">
                <a:solidFill>
                  <a:srgbClr val="65B345"/>
                </a:solidFill>
                <a:cs typeface="Arial" charset="0"/>
              </a:rPr>
              <a:t>BUT… </a:t>
            </a:r>
          </a:p>
          <a:p>
            <a:endParaRPr lang="en-GB" altLang="en-US" sz="2000" b="1" dirty="0" smtClean="0">
              <a:solidFill>
                <a:srgbClr val="65B345"/>
              </a:solidFill>
              <a:cs typeface="Arial" charset="0"/>
            </a:endParaRPr>
          </a:p>
          <a:p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        </a:t>
            </a:r>
            <a:r>
              <a:rPr lang="en-GB" altLang="en-US" sz="2000" b="1" dirty="0" smtClean="0">
                <a:cs typeface="Arial" charset="0"/>
              </a:rPr>
              <a:t>─ Search functionality is not consistent across databases</a:t>
            </a:r>
          </a:p>
          <a:p>
            <a:endParaRPr lang="en-GB" altLang="en-US" sz="2000" b="1" dirty="0" smtClean="0">
              <a:cs typeface="Arial" charset="0"/>
            </a:endParaRPr>
          </a:p>
          <a:p>
            <a:r>
              <a:rPr lang="en-GB" altLang="en-US" sz="2000" b="1" dirty="0" smtClean="0">
                <a:cs typeface="Arial" charset="0"/>
              </a:rPr>
              <a:t>             ─ Manual translation of search strategies is necessary for</a:t>
            </a:r>
          </a:p>
          <a:p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           some databases </a:t>
            </a:r>
          </a:p>
          <a:p>
            <a:endParaRPr lang="en-GB" altLang="en-US" sz="2000" b="1" dirty="0" smtClean="0">
              <a:cs typeface="Arial" charset="0"/>
            </a:endParaRPr>
          </a:p>
          <a:p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       ─ Reference import or download options are sometimes limited</a:t>
            </a:r>
          </a:p>
          <a:p>
            <a:pPr>
              <a:spcAft>
                <a:spcPts val="600"/>
              </a:spcAft>
            </a:pPr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          by quantity or completeness</a:t>
            </a:r>
            <a:endParaRPr lang="en-GB" altLang="en-US" sz="2200" b="1" dirty="0">
              <a:cs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971600" y="3400603"/>
            <a:ext cx="348927" cy="372027"/>
            <a:chOff x="6198781" y="946538"/>
            <a:chExt cx="467833" cy="478225"/>
          </a:xfrm>
        </p:grpSpPr>
        <p:sp>
          <p:nvSpPr>
            <p:cNvPr id="3" name="Freeform 2"/>
            <p:cNvSpPr/>
            <p:nvPr/>
          </p:nvSpPr>
          <p:spPr>
            <a:xfrm rot="1668017">
              <a:off x="6220047" y="1010093"/>
              <a:ext cx="446567" cy="340242"/>
            </a:xfrm>
            <a:custGeom>
              <a:avLst/>
              <a:gdLst>
                <a:gd name="connsiteX0" fmla="*/ 0 w 446567"/>
                <a:gd name="connsiteY0" fmla="*/ 0 h 340242"/>
                <a:gd name="connsiteX1" fmla="*/ 223283 w 446567"/>
                <a:gd name="connsiteY1" fmla="*/ 244549 h 340242"/>
                <a:gd name="connsiteX2" fmla="*/ 425302 w 446567"/>
                <a:gd name="connsiteY2" fmla="*/ 340242 h 340242"/>
                <a:gd name="connsiteX3" fmla="*/ 425302 w 446567"/>
                <a:gd name="connsiteY3" fmla="*/ 340242 h 340242"/>
                <a:gd name="connsiteX4" fmla="*/ 446567 w 446567"/>
                <a:gd name="connsiteY4" fmla="*/ 340242 h 340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567" h="340242">
                  <a:moveTo>
                    <a:pt x="0" y="0"/>
                  </a:moveTo>
                  <a:cubicBezTo>
                    <a:pt x="76199" y="93921"/>
                    <a:pt x="152399" y="187842"/>
                    <a:pt x="223283" y="244549"/>
                  </a:cubicBezTo>
                  <a:cubicBezTo>
                    <a:pt x="294167" y="301256"/>
                    <a:pt x="425302" y="340242"/>
                    <a:pt x="425302" y="340242"/>
                  </a:cubicBezTo>
                  <a:lnTo>
                    <a:pt x="425302" y="340242"/>
                  </a:lnTo>
                  <a:lnTo>
                    <a:pt x="446567" y="340242"/>
                  </a:ln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Freeform 3"/>
            <p:cNvSpPr/>
            <p:nvPr/>
          </p:nvSpPr>
          <p:spPr>
            <a:xfrm>
              <a:off x="6198781" y="946538"/>
              <a:ext cx="436877" cy="478225"/>
            </a:xfrm>
            <a:custGeom>
              <a:avLst/>
              <a:gdLst>
                <a:gd name="connsiteX0" fmla="*/ 0 w 436877"/>
                <a:gd name="connsiteY0" fmla="*/ 478225 h 478225"/>
                <a:gd name="connsiteX1" fmla="*/ 382772 w 436877"/>
                <a:gd name="connsiteY1" fmla="*/ 52922 h 478225"/>
                <a:gd name="connsiteX2" fmla="*/ 425303 w 436877"/>
                <a:gd name="connsiteY2" fmla="*/ 21025 h 47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6877" h="478225">
                  <a:moveTo>
                    <a:pt x="0" y="478225"/>
                  </a:moveTo>
                  <a:lnTo>
                    <a:pt x="382772" y="52922"/>
                  </a:lnTo>
                  <a:cubicBezTo>
                    <a:pt x="453656" y="-23278"/>
                    <a:pt x="439479" y="-1127"/>
                    <a:pt x="425303" y="21025"/>
                  </a:cubicBez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971600" y="4027714"/>
            <a:ext cx="348927" cy="372027"/>
            <a:chOff x="6198781" y="946538"/>
            <a:chExt cx="467833" cy="478225"/>
          </a:xfrm>
        </p:grpSpPr>
        <p:sp>
          <p:nvSpPr>
            <p:cNvPr id="25" name="Freeform 24"/>
            <p:cNvSpPr/>
            <p:nvPr/>
          </p:nvSpPr>
          <p:spPr>
            <a:xfrm rot="1668017">
              <a:off x="6220047" y="1010093"/>
              <a:ext cx="446567" cy="340242"/>
            </a:xfrm>
            <a:custGeom>
              <a:avLst/>
              <a:gdLst>
                <a:gd name="connsiteX0" fmla="*/ 0 w 446567"/>
                <a:gd name="connsiteY0" fmla="*/ 0 h 340242"/>
                <a:gd name="connsiteX1" fmla="*/ 223283 w 446567"/>
                <a:gd name="connsiteY1" fmla="*/ 244549 h 340242"/>
                <a:gd name="connsiteX2" fmla="*/ 425302 w 446567"/>
                <a:gd name="connsiteY2" fmla="*/ 340242 h 340242"/>
                <a:gd name="connsiteX3" fmla="*/ 425302 w 446567"/>
                <a:gd name="connsiteY3" fmla="*/ 340242 h 340242"/>
                <a:gd name="connsiteX4" fmla="*/ 446567 w 446567"/>
                <a:gd name="connsiteY4" fmla="*/ 340242 h 340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567" h="340242">
                  <a:moveTo>
                    <a:pt x="0" y="0"/>
                  </a:moveTo>
                  <a:cubicBezTo>
                    <a:pt x="76199" y="93921"/>
                    <a:pt x="152399" y="187842"/>
                    <a:pt x="223283" y="244549"/>
                  </a:cubicBezTo>
                  <a:cubicBezTo>
                    <a:pt x="294167" y="301256"/>
                    <a:pt x="425302" y="340242"/>
                    <a:pt x="425302" y="340242"/>
                  </a:cubicBezTo>
                  <a:lnTo>
                    <a:pt x="425302" y="340242"/>
                  </a:lnTo>
                  <a:lnTo>
                    <a:pt x="446567" y="340242"/>
                  </a:ln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6198781" y="946538"/>
              <a:ext cx="436877" cy="478225"/>
            </a:xfrm>
            <a:custGeom>
              <a:avLst/>
              <a:gdLst>
                <a:gd name="connsiteX0" fmla="*/ 0 w 436877"/>
                <a:gd name="connsiteY0" fmla="*/ 478225 h 478225"/>
                <a:gd name="connsiteX1" fmla="*/ 382772 w 436877"/>
                <a:gd name="connsiteY1" fmla="*/ 52922 h 478225"/>
                <a:gd name="connsiteX2" fmla="*/ 425303 w 436877"/>
                <a:gd name="connsiteY2" fmla="*/ 21025 h 47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6877" h="478225">
                  <a:moveTo>
                    <a:pt x="0" y="478225"/>
                  </a:moveTo>
                  <a:lnTo>
                    <a:pt x="382772" y="52922"/>
                  </a:lnTo>
                  <a:cubicBezTo>
                    <a:pt x="453656" y="-23278"/>
                    <a:pt x="439479" y="-1127"/>
                    <a:pt x="425303" y="21025"/>
                  </a:cubicBez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971600" y="4904886"/>
            <a:ext cx="348927" cy="372027"/>
            <a:chOff x="6198781" y="946538"/>
            <a:chExt cx="467833" cy="478225"/>
          </a:xfrm>
        </p:grpSpPr>
        <p:sp>
          <p:nvSpPr>
            <p:cNvPr id="28" name="Freeform 27"/>
            <p:cNvSpPr/>
            <p:nvPr/>
          </p:nvSpPr>
          <p:spPr>
            <a:xfrm rot="1668017">
              <a:off x="6220047" y="1010093"/>
              <a:ext cx="446567" cy="340242"/>
            </a:xfrm>
            <a:custGeom>
              <a:avLst/>
              <a:gdLst>
                <a:gd name="connsiteX0" fmla="*/ 0 w 446567"/>
                <a:gd name="connsiteY0" fmla="*/ 0 h 340242"/>
                <a:gd name="connsiteX1" fmla="*/ 223283 w 446567"/>
                <a:gd name="connsiteY1" fmla="*/ 244549 h 340242"/>
                <a:gd name="connsiteX2" fmla="*/ 425302 w 446567"/>
                <a:gd name="connsiteY2" fmla="*/ 340242 h 340242"/>
                <a:gd name="connsiteX3" fmla="*/ 425302 w 446567"/>
                <a:gd name="connsiteY3" fmla="*/ 340242 h 340242"/>
                <a:gd name="connsiteX4" fmla="*/ 446567 w 446567"/>
                <a:gd name="connsiteY4" fmla="*/ 340242 h 340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567" h="340242">
                  <a:moveTo>
                    <a:pt x="0" y="0"/>
                  </a:moveTo>
                  <a:cubicBezTo>
                    <a:pt x="76199" y="93921"/>
                    <a:pt x="152399" y="187842"/>
                    <a:pt x="223283" y="244549"/>
                  </a:cubicBezTo>
                  <a:cubicBezTo>
                    <a:pt x="294167" y="301256"/>
                    <a:pt x="425302" y="340242"/>
                    <a:pt x="425302" y="340242"/>
                  </a:cubicBezTo>
                  <a:lnTo>
                    <a:pt x="425302" y="340242"/>
                  </a:lnTo>
                  <a:lnTo>
                    <a:pt x="446567" y="340242"/>
                  </a:ln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6198781" y="946538"/>
              <a:ext cx="436877" cy="478225"/>
            </a:xfrm>
            <a:custGeom>
              <a:avLst/>
              <a:gdLst>
                <a:gd name="connsiteX0" fmla="*/ 0 w 436877"/>
                <a:gd name="connsiteY0" fmla="*/ 478225 h 478225"/>
                <a:gd name="connsiteX1" fmla="*/ 382772 w 436877"/>
                <a:gd name="connsiteY1" fmla="*/ 52922 h 478225"/>
                <a:gd name="connsiteX2" fmla="*/ 425303 w 436877"/>
                <a:gd name="connsiteY2" fmla="*/ 21025 h 47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6877" h="478225">
                  <a:moveTo>
                    <a:pt x="0" y="478225"/>
                  </a:moveTo>
                  <a:lnTo>
                    <a:pt x="382772" y="52922"/>
                  </a:lnTo>
                  <a:cubicBezTo>
                    <a:pt x="453656" y="-23278"/>
                    <a:pt x="439479" y="-1127"/>
                    <a:pt x="425303" y="21025"/>
                  </a:cubicBez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2768" name="Freeform 32767"/>
          <p:cNvSpPr/>
          <p:nvPr/>
        </p:nvSpPr>
        <p:spPr>
          <a:xfrm>
            <a:off x="996803" y="2132856"/>
            <a:ext cx="334837" cy="398633"/>
          </a:xfrm>
          <a:custGeom>
            <a:avLst/>
            <a:gdLst>
              <a:gd name="connsiteX0" fmla="*/ 12374 w 373881"/>
              <a:gd name="connsiteY0" fmla="*/ 276446 h 498614"/>
              <a:gd name="connsiteX1" fmla="*/ 44272 w 373881"/>
              <a:gd name="connsiteY1" fmla="*/ 489097 h 498614"/>
              <a:gd name="connsiteX2" fmla="*/ 373881 w 373881"/>
              <a:gd name="connsiteY2" fmla="*/ 0 h 498614"/>
              <a:gd name="connsiteX3" fmla="*/ 373881 w 373881"/>
              <a:gd name="connsiteY3" fmla="*/ 0 h 498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3881" h="498614">
                <a:moveTo>
                  <a:pt x="12374" y="276446"/>
                </a:moveTo>
                <a:cubicBezTo>
                  <a:pt x="-1803" y="405808"/>
                  <a:pt x="-15979" y="535171"/>
                  <a:pt x="44272" y="489097"/>
                </a:cubicBezTo>
                <a:cubicBezTo>
                  <a:pt x="104523" y="443023"/>
                  <a:pt x="373881" y="0"/>
                  <a:pt x="373881" y="0"/>
                </a:cubicBezTo>
                <a:lnTo>
                  <a:pt x="373881" y="0"/>
                </a:lnTo>
              </a:path>
            </a:pathLst>
          </a:custGeom>
          <a:noFill/>
          <a:ln w="57150">
            <a:solidFill>
              <a:srgbClr val="1DA5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43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5852" y="332656"/>
            <a:ext cx="7759700" cy="5042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Our experiences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GB" altLang="en-US" sz="2400" b="1" dirty="0">
              <a:solidFill>
                <a:srgbClr val="24408F"/>
              </a:solidFill>
              <a:cs typeface="Arial" charset="0"/>
            </a:endParaRP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Reference management software</a:t>
            </a:r>
          </a:p>
          <a:p>
            <a:endParaRPr lang="en-GB" altLang="en-US" sz="2400" b="1" dirty="0" smtClean="0">
              <a:solidFill>
                <a:srgbClr val="24408F"/>
              </a:solidFill>
              <a:cs typeface="Arial" charset="0"/>
            </a:endParaRPr>
          </a:p>
          <a:p>
            <a:r>
              <a:rPr lang="en-GB" altLang="en-US" sz="2000" b="1" dirty="0" smtClean="0">
                <a:cs typeface="Arial" charset="0"/>
              </a:rPr>
              <a:t>            ─  Automation saves effort in organising references</a:t>
            </a:r>
          </a:p>
          <a:p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      </a:t>
            </a:r>
          </a:p>
          <a:p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	</a:t>
            </a:r>
            <a:r>
              <a:rPr lang="en-GB" altLang="en-US" sz="2400" b="1" dirty="0" smtClean="0">
                <a:solidFill>
                  <a:srgbClr val="65B345"/>
                </a:solidFill>
                <a:cs typeface="Arial" charset="0"/>
              </a:rPr>
              <a:t>BUT…</a:t>
            </a:r>
            <a:endParaRPr lang="en-GB" altLang="en-US" sz="2000" b="1" dirty="0" smtClean="0">
              <a:solidFill>
                <a:srgbClr val="65B345"/>
              </a:solidFill>
              <a:cs typeface="Arial" charset="0"/>
            </a:endParaRPr>
          </a:p>
          <a:p>
            <a:endParaRPr lang="en-GB" altLang="en-US" sz="2000" b="1" dirty="0" smtClean="0">
              <a:solidFill>
                <a:srgbClr val="65B345"/>
              </a:solidFill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cs typeface="Arial" charset="0"/>
              </a:rPr>
              <a:t>            ─ A proportion of references is often incomplete or incorrect</a:t>
            </a:r>
          </a:p>
          <a:p>
            <a:pPr>
              <a:lnSpc>
                <a:spcPct val="120000"/>
              </a:lnSpc>
            </a:pPr>
            <a:endParaRPr lang="en-GB" altLang="en-US" sz="2000" b="1" dirty="0" smtClean="0"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       ─ Duplicates are often missed</a:t>
            </a:r>
          </a:p>
          <a:p>
            <a:pPr>
              <a:lnSpc>
                <a:spcPct val="120000"/>
              </a:lnSpc>
            </a:pPr>
            <a:endParaRPr lang="en-GB" altLang="en-US" sz="2000" b="1" dirty="0" smtClean="0"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cs typeface="Arial" charset="0"/>
              </a:rPr>
              <a:t>            ─ Full text documents are not always available or accessible</a:t>
            </a:r>
            <a:endParaRPr lang="en-GB" altLang="en-US" sz="2400" b="1" dirty="0">
              <a:cs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71600" y="3400603"/>
            <a:ext cx="348927" cy="372027"/>
            <a:chOff x="6198781" y="946538"/>
            <a:chExt cx="467833" cy="478225"/>
          </a:xfrm>
        </p:grpSpPr>
        <p:sp>
          <p:nvSpPr>
            <p:cNvPr id="11" name="Freeform 10"/>
            <p:cNvSpPr/>
            <p:nvPr/>
          </p:nvSpPr>
          <p:spPr>
            <a:xfrm rot="1668017">
              <a:off x="6220047" y="1010093"/>
              <a:ext cx="446567" cy="340242"/>
            </a:xfrm>
            <a:custGeom>
              <a:avLst/>
              <a:gdLst>
                <a:gd name="connsiteX0" fmla="*/ 0 w 446567"/>
                <a:gd name="connsiteY0" fmla="*/ 0 h 340242"/>
                <a:gd name="connsiteX1" fmla="*/ 223283 w 446567"/>
                <a:gd name="connsiteY1" fmla="*/ 244549 h 340242"/>
                <a:gd name="connsiteX2" fmla="*/ 425302 w 446567"/>
                <a:gd name="connsiteY2" fmla="*/ 340242 h 340242"/>
                <a:gd name="connsiteX3" fmla="*/ 425302 w 446567"/>
                <a:gd name="connsiteY3" fmla="*/ 340242 h 340242"/>
                <a:gd name="connsiteX4" fmla="*/ 446567 w 446567"/>
                <a:gd name="connsiteY4" fmla="*/ 340242 h 340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567" h="340242">
                  <a:moveTo>
                    <a:pt x="0" y="0"/>
                  </a:moveTo>
                  <a:cubicBezTo>
                    <a:pt x="76199" y="93921"/>
                    <a:pt x="152399" y="187842"/>
                    <a:pt x="223283" y="244549"/>
                  </a:cubicBezTo>
                  <a:cubicBezTo>
                    <a:pt x="294167" y="301256"/>
                    <a:pt x="425302" y="340242"/>
                    <a:pt x="425302" y="340242"/>
                  </a:cubicBezTo>
                  <a:lnTo>
                    <a:pt x="425302" y="340242"/>
                  </a:lnTo>
                  <a:lnTo>
                    <a:pt x="446567" y="340242"/>
                  </a:ln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6198781" y="946538"/>
              <a:ext cx="436877" cy="478225"/>
            </a:xfrm>
            <a:custGeom>
              <a:avLst/>
              <a:gdLst>
                <a:gd name="connsiteX0" fmla="*/ 0 w 436877"/>
                <a:gd name="connsiteY0" fmla="*/ 478225 h 478225"/>
                <a:gd name="connsiteX1" fmla="*/ 382772 w 436877"/>
                <a:gd name="connsiteY1" fmla="*/ 52922 h 478225"/>
                <a:gd name="connsiteX2" fmla="*/ 425303 w 436877"/>
                <a:gd name="connsiteY2" fmla="*/ 21025 h 47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6877" h="478225">
                  <a:moveTo>
                    <a:pt x="0" y="478225"/>
                  </a:moveTo>
                  <a:lnTo>
                    <a:pt x="382772" y="52922"/>
                  </a:lnTo>
                  <a:cubicBezTo>
                    <a:pt x="453656" y="-23278"/>
                    <a:pt x="439479" y="-1127"/>
                    <a:pt x="425303" y="21025"/>
                  </a:cubicBez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82093" y="4149725"/>
            <a:ext cx="348927" cy="372027"/>
            <a:chOff x="6198781" y="946538"/>
            <a:chExt cx="467833" cy="478225"/>
          </a:xfrm>
        </p:grpSpPr>
        <p:sp>
          <p:nvSpPr>
            <p:cNvPr id="14" name="Freeform 13"/>
            <p:cNvSpPr/>
            <p:nvPr/>
          </p:nvSpPr>
          <p:spPr>
            <a:xfrm rot="1668017">
              <a:off x="6220047" y="1010093"/>
              <a:ext cx="446567" cy="340242"/>
            </a:xfrm>
            <a:custGeom>
              <a:avLst/>
              <a:gdLst>
                <a:gd name="connsiteX0" fmla="*/ 0 w 446567"/>
                <a:gd name="connsiteY0" fmla="*/ 0 h 340242"/>
                <a:gd name="connsiteX1" fmla="*/ 223283 w 446567"/>
                <a:gd name="connsiteY1" fmla="*/ 244549 h 340242"/>
                <a:gd name="connsiteX2" fmla="*/ 425302 w 446567"/>
                <a:gd name="connsiteY2" fmla="*/ 340242 h 340242"/>
                <a:gd name="connsiteX3" fmla="*/ 425302 w 446567"/>
                <a:gd name="connsiteY3" fmla="*/ 340242 h 340242"/>
                <a:gd name="connsiteX4" fmla="*/ 446567 w 446567"/>
                <a:gd name="connsiteY4" fmla="*/ 340242 h 340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567" h="340242">
                  <a:moveTo>
                    <a:pt x="0" y="0"/>
                  </a:moveTo>
                  <a:cubicBezTo>
                    <a:pt x="76199" y="93921"/>
                    <a:pt x="152399" y="187842"/>
                    <a:pt x="223283" y="244549"/>
                  </a:cubicBezTo>
                  <a:cubicBezTo>
                    <a:pt x="294167" y="301256"/>
                    <a:pt x="425302" y="340242"/>
                    <a:pt x="425302" y="340242"/>
                  </a:cubicBezTo>
                  <a:lnTo>
                    <a:pt x="425302" y="340242"/>
                  </a:lnTo>
                  <a:lnTo>
                    <a:pt x="446567" y="340242"/>
                  </a:ln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198781" y="946538"/>
              <a:ext cx="436877" cy="478225"/>
            </a:xfrm>
            <a:custGeom>
              <a:avLst/>
              <a:gdLst>
                <a:gd name="connsiteX0" fmla="*/ 0 w 436877"/>
                <a:gd name="connsiteY0" fmla="*/ 478225 h 478225"/>
                <a:gd name="connsiteX1" fmla="*/ 382772 w 436877"/>
                <a:gd name="connsiteY1" fmla="*/ 52922 h 478225"/>
                <a:gd name="connsiteX2" fmla="*/ 425303 w 436877"/>
                <a:gd name="connsiteY2" fmla="*/ 21025 h 47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6877" h="478225">
                  <a:moveTo>
                    <a:pt x="0" y="478225"/>
                  </a:moveTo>
                  <a:lnTo>
                    <a:pt x="382772" y="52922"/>
                  </a:lnTo>
                  <a:cubicBezTo>
                    <a:pt x="453656" y="-23278"/>
                    <a:pt x="439479" y="-1127"/>
                    <a:pt x="425303" y="21025"/>
                  </a:cubicBez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93638" y="4929181"/>
            <a:ext cx="348927" cy="372027"/>
            <a:chOff x="6198781" y="946538"/>
            <a:chExt cx="467833" cy="478225"/>
          </a:xfrm>
        </p:grpSpPr>
        <p:sp>
          <p:nvSpPr>
            <p:cNvPr id="17" name="Freeform 16"/>
            <p:cNvSpPr/>
            <p:nvPr/>
          </p:nvSpPr>
          <p:spPr>
            <a:xfrm rot="1668017">
              <a:off x="6220047" y="1010093"/>
              <a:ext cx="446567" cy="340242"/>
            </a:xfrm>
            <a:custGeom>
              <a:avLst/>
              <a:gdLst>
                <a:gd name="connsiteX0" fmla="*/ 0 w 446567"/>
                <a:gd name="connsiteY0" fmla="*/ 0 h 340242"/>
                <a:gd name="connsiteX1" fmla="*/ 223283 w 446567"/>
                <a:gd name="connsiteY1" fmla="*/ 244549 h 340242"/>
                <a:gd name="connsiteX2" fmla="*/ 425302 w 446567"/>
                <a:gd name="connsiteY2" fmla="*/ 340242 h 340242"/>
                <a:gd name="connsiteX3" fmla="*/ 425302 w 446567"/>
                <a:gd name="connsiteY3" fmla="*/ 340242 h 340242"/>
                <a:gd name="connsiteX4" fmla="*/ 446567 w 446567"/>
                <a:gd name="connsiteY4" fmla="*/ 340242 h 340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567" h="340242">
                  <a:moveTo>
                    <a:pt x="0" y="0"/>
                  </a:moveTo>
                  <a:cubicBezTo>
                    <a:pt x="76199" y="93921"/>
                    <a:pt x="152399" y="187842"/>
                    <a:pt x="223283" y="244549"/>
                  </a:cubicBezTo>
                  <a:cubicBezTo>
                    <a:pt x="294167" y="301256"/>
                    <a:pt x="425302" y="340242"/>
                    <a:pt x="425302" y="340242"/>
                  </a:cubicBezTo>
                  <a:lnTo>
                    <a:pt x="425302" y="340242"/>
                  </a:lnTo>
                  <a:lnTo>
                    <a:pt x="446567" y="340242"/>
                  </a:ln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6198781" y="946538"/>
              <a:ext cx="436877" cy="478225"/>
            </a:xfrm>
            <a:custGeom>
              <a:avLst/>
              <a:gdLst>
                <a:gd name="connsiteX0" fmla="*/ 0 w 436877"/>
                <a:gd name="connsiteY0" fmla="*/ 478225 h 478225"/>
                <a:gd name="connsiteX1" fmla="*/ 382772 w 436877"/>
                <a:gd name="connsiteY1" fmla="*/ 52922 h 478225"/>
                <a:gd name="connsiteX2" fmla="*/ 425303 w 436877"/>
                <a:gd name="connsiteY2" fmla="*/ 21025 h 47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6877" h="478225">
                  <a:moveTo>
                    <a:pt x="0" y="478225"/>
                  </a:moveTo>
                  <a:lnTo>
                    <a:pt x="382772" y="52922"/>
                  </a:lnTo>
                  <a:cubicBezTo>
                    <a:pt x="453656" y="-23278"/>
                    <a:pt x="439479" y="-1127"/>
                    <a:pt x="425303" y="21025"/>
                  </a:cubicBez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Freeform 18"/>
          <p:cNvSpPr/>
          <p:nvPr/>
        </p:nvSpPr>
        <p:spPr>
          <a:xfrm>
            <a:off x="996803" y="2132856"/>
            <a:ext cx="334837" cy="398633"/>
          </a:xfrm>
          <a:custGeom>
            <a:avLst/>
            <a:gdLst>
              <a:gd name="connsiteX0" fmla="*/ 12374 w 373881"/>
              <a:gd name="connsiteY0" fmla="*/ 276446 h 498614"/>
              <a:gd name="connsiteX1" fmla="*/ 44272 w 373881"/>
              <a:gd name="connsiteY1" fmla="*/ 489097 h 498614"/>
              <a:gd name="connsiteX2" fmla="*/ 373881 w 373881"/>
              <a:gd name="connsiteY2" fmla="*/ 0 h 498614"/>
              <a:gd name="connsiteX3" fmla="*/ 373881 w 373881"/>
              <a:gd name="connsiteY3" fmla="*/ 0 h 498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3881" h="498614">
                <a:moveTo>
                  <a:pt x="12374" y="276446"/>
                </a:moveTo>
                <a:cubicBezTo>
                  <a:pt x="-1803" y="405808"/>
                  <a:pt x="-15979" y="535171"/>
                  <a:pt x="44272" y="489097"/>
                </a:cubicBezTo>
                <a:cubicBezTo>
                  <a:pt x="104523" y="443023"/>
                  <a:pt x="373881" y="0"/>
                  <a:pt x="373881" y="0"/>
                </a:cubicBezTo>
                <a:lnTo>
                  <a:pt x="373881" y="0"/>
                </a:lnTo>
              </a:path>
            </a:pathLst>
          </a:custGeom>
          <a:noFill/>
          <a:ln w="57150">
            <a:solidFill>
              <a:srgbClr val="1DA5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01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 descr="Image result for question ma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474" y="3301704"/>
            <a:ext cx="1276942" cy="1696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5852" y="332656"/>
            <a:ext cx="7759700" cy="574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Where else in SR could automation help us?</a:t>
            </a:r>
          </a:p>
          <a:p>
            <a:pPr>
              <a:lnSpc>
                <a:spcPct val="110000"/>
              </a:lnSpc>
            </a:pPr>
            <a:endParaRPr lang="en-GB" altLang="en-US" sz="2800" b="1" dirty="0" smtClean="0">
              <a:solidFill>
                <a:srgbClr val="65B345"/>
              </a:solidFill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Eligibility screening</a:t>
            </a:r>
          </a:p>
          <a:p>
            <a:pPr>
              <a:lnSpc>
                <a:spcPct val="170000"/>
              </a:lnSpc>
            </a:pPr>
            <a:r>
              <a:rPr lang="en-GB" altLang="en-US" sz="2400" b="1" dirty="0" smtClean="0">
                <a:solidFill>
                  <a:srgbClr val="65B345"/>
                </a:solidFill>
                <a:cs typeface="Arial" charset="0"/>
              </a:rPr>
              <a:t>          </a:t>
            </a:r>
            <a:r>
              <a:rPr lang="en-GB" altLang="en-US" sz="2400" b="1" dirty="0" smtClean="0">
                <a:cs typeface="Arial" charset="0"/>
              </a:rPr>
              <a:t>─ </a:t>
            </a:r>
            <a:r>
              <a:rPr lang="en-GB" altLang="en-US" sz="2000" b="1" dirty="0" smtClean="0">
                <a:cs typeface="Arial" charset="0"/>
              </a:rPr>
              <a:t>Especially if thousands of titles &amp; abstracts require screening</a:t>
            </a:r>
            <a:endParaRPr lang="en-GB" altLang="en-US" sz="2000" b="1" dirty="0">
              <a:cs typeface="Arial" charset="0"/>
            </a:endParaRPr>
          </a:p>
          <a:p>
            <a:pPr>
              <a:lnSpc>
                <a:spcPct val="170000"/>
              </a:lnSpc>
            </a:pPr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           </a:t>
            </a:r>
            <a:r>
              <a:rPr lang="en-GB" altLang="en-US" sz="2400" b="1" dirty="0" smtClean="0">
                <a:solidFill>
                  <a:srgbClr val="65B345"/>
                </a:solidFill>
                <a:cs typeface="Arial" charset="0"/>
              </a:rPr>
              <a:t>BUT… </a:t>
            </a:r>
          </a:p>
          <a:p>
            <a:pPr>
              <a:lnSpc>
                <a:spcPct val="170000"/>
              </a:lnSpc>
            </a:pPr>
            <a:r>
              <a:rPr lang="en-GB" altLang="en-US" sz="2000" b="1" dirty="0" smtClean="0">
                <a:cs typeface="Arial" charset="0"/>
              </a:rPr>
              <a:t>             ─ Might compromise recall (up to 5%?)</a:t>
            </a:r>
          </a:p>
          <a:p>
            <a:pPr>
              <a:lnSpc>
                <a:spcPct val="170000"/>
              </a:lnSpc>
            </a:pPr>
            <a:r>
              <a:rPr lang="en-GB" altLang="en-US" sz="2000" b="1" dirty="0" smtClean="0">
                <a:cs typeface="Arial" charset="0"/>
              </a:rPr>
              <a:t>             ─ Which tool(s) should we use?</a:t>
            </a:r>
          </a:p>
          <a:p>
            <a:pPr>
              <a:lnSpc>
                <a:spcPct val="170000"/>
              </a:lnSpc>
            </a:pPr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        ─ Would automation replace one human reviewer?</a:t>
            </a:r>
          </a:p>
          <a:p>
            <a:pPr>
              <a:lnSpc>
                <a:spcPct val="170000"/>
              </a:lnSpc>
            </a:pPr>
            <a:r>
              <a:rPr lang="en-GB" altLang="en-US" sz="2000" b="1" dirty="0" smtClean="0">
                <a:cs typeface="Arial" charset="0"/>
              </a:rPr>
              <a:t>             ─ Suitable for full-text screening?</a:t>
            </a:r>
          </a:p>
          <a:p>
            <a:pPr>
              <a:lnSpc>
                <a:spcPct val="170000"/>
              </a:lnSpc>
            </a:pPr>
            <a:r>
              <a:rPr lang="en-GB" altLang="en-US" sz="2000" b="1" dirty="0" smtClean="0">
                <a:cs typeface="Arial" charset="0"/>
              </a:rPr>
              <a:t>             ─ Quality assurance process (reviewer agreement)?</a:t>
            </a:r>
          </a:p>
          <a:p>
            <a:pPr>
              <a:lnSpc>
                <a:spcPct val="150000"/>
              </a:lnSpc>
            </a:pPr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        </a:t>
            </a:r>
          </a:p>
        </p:txBody>
      </p:sp>
      <p:sp>
        <p:nvSpPr>
          <p:cNvPr id="10" name="Freeform 9"/>
          <p:cNvSpPr/>
          <p:nvPr/>
        </p:nvSpPr>
        <p:spPr>
          <a:xfrm>
            <a:off x="8258133" y="1734223"/>
            <a:ext cx="334837" cy="398633"/>
          </a:xfrm>
          <a:custGeom>
            <a:avLst/>
            <a:gdLst>
              <a:gd name="connsiteX0" fmla="*/ 12374 w 373881"/>
              <a:gd name="connsiteY0" fmla="*/ 276446 h 498614"/>
              <a:gd name="connsiteX1" fmla="*/ 44272 w 373881"/>
              <a:gd name="connsiteY1" fmla="*/ 489097 h 498614"/>
              <a:gd name="connsiteX2" fmla="*/ 373881 w 373881"/>
              <a:gd name="connsiteY2" fmla="*/ 0 h 498614"/>
              <a:gd name="connsiteX3" fmla="*/ 373881 w 373881"/>
              <a:gd name="connsiteY3" fmla="*/ 0 h 498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3881" h="498614">
                <a:moveTo>
                  <a:pt x="12374" y="276446"/>
                </a:moveTo>
                <a:cubicBezTo>
                  <a:pt x="-1803" y="405808"/>
                  <a:pt x="-15979" y="535171"/>
                  <a:pt x="44272" y="489097"/>
                </a:cubicBezTo>
                <a:cubicBezTo>
                  <a:pt x="104523" y="443023"/>
                  <a:pt x="373881" y="0"/>
                  <a:pt x="373881" y="0"/>
                </a:cubicBezTo>
                <a:lnTo>
                  <a:pt x="373881" y="0"/>
                </a:lnTo>
              </a:path>
            </a:pathLst>
          </a:custGeom>
          <a:noFill/>
          <a:ln w="57150">
            <a:solidFill>
              <a:srgbClr val="1DA5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5724128" y="3030005"/>
            <a:ext cx="348927" cy="372027"/>
            <a:chOff x="6198781" y="946538"/>
            <a:chExt cx="467833" cy="478225"/>
          </a:xfrm>
        </p:grpSpPr>
        <p:sp>
          <p:nvSpPr>
            <p:cNvPr id="12" name="Freeform 11"/>
            <p:cNvSpPr/>
            <p:nvPr/>
          </p:nvSpPr>
          <p:spPr>
            <a:xfrm rot="1668017">
              <a:off x="6220047" y="1010093"/>
              <a:ext cx="446567" cy="340242"/>
            </a:xfrm>
            <a:custGeom>
              <a:avLst/>
              <a:gdLst>
                <a:gd name="connsiteX0" fmla="*/ 0 w 446567"/>
                <a:gd name="connsiteY0" fmla="*/ 0 h 340242"/>
                <a:gd name="connsiteX1" fmla="*/ 223283 w 446567"/>
                <a:gd name="connsiteY1" fmla="*/ 244549 h 340242"/>
                <a:gd name="connsiteX2" fmla="*/ 425302 w 446567"/>
                <a:gd name="connsiteY2" fmla="*/ 340242 h 340242"/>
                <a:gd name="connsiteX3" fmla="*/ 425302 w 446567"/>
                <a:gd name="connsiteY3" fmla="*/ 340242 h 340242"/>
                <a:gd name="connsiteX4" fmla="*/ 446567 w 446567"/>
                <a:gd name="connsiteY4" fmla="*/ 340242 h 340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6567" h="340242">
                  <a:moveTo>
                    <a:pt x="0" y="0"/>
                  </a:moveTo>
                  <a:cubicBezTo>
                    <a:pt x="76199" y="93921"/>
                    <a:pt x="152399" y="187842"/>
                    <a:pt x="223283" y="244549"/>
                  </a:cubicBezTo>
                  <a:cubicBezTo>
                    <a:pt x="294167" y="301256"/>
                    <a:pt x="425302" y="340242"/>
                    <a:pt x="425302" y="340242"/>
                  </a:cubicBezTo>
                  <a:lnTo>
                    <a:pt x="425302" y="340242"/>
                  </a:lnTo>
                  <a:lnTo>
                    <a:pt x="446567" y="340242"/>
                  </a:ln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6198781" y="946538"/>
              <a:ext cx="436877" cy="478225"/>
            </a:xfrm>
            <a:custGeom>
              <a:avLst/>
              <a:gdLst>
                <a:gd name="connsiteX0" fmla="*/ 0 w 436877"/>
                <a:gd name="connsiteY0" fmla="*/ 478225 h 478225"/>
                <a:gd name="connsiteX1" fmla="*/ 382772 w 436877"/>
                <a:gd name="connsiteY1" fmla="*/ 52922 h 478225"/>
                <a:gd name="connsiteX2" fmla="*/ 425303 w 436877"/>
                <a:gd name="connsiteY2" fmla="*/ 21025 h 478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6877" h="478225">
                  <a:moveTo>
                    <a:pt x="0" y="478225"/>
                  </a:moveTo>
                  <a:lnTo>
                    <a:pt x="382772" y="52922"/>
                  </a:lnTo>
                  <a:cubicBezTo>
                    <a:pt x="453656" y="-23278"/>
                    <a:pt x="439479" y="-1127"/>
                    <a:pt x="425303" y="21025"/>
                  </a:cubicBezTo>
                </a:path>
              </a:pathLst>
            </a:cu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0360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5852" y="332656"/>
            <a:ext cx="7759700" cy="4459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Where else in SR could automation help us?</a:t>
            </a:r>
            <a:endParaRPr lang="en-GB" altLang="en-US" sz="2400" b="1" dirty="0">
              <a:solidFill>
                <a:srgbClr val="24408F"/>
              </a:solidFill>
              <a:cs typeface="Arial" charset="0"/>
            </a:endParaRPr>
          </a:p>
          <a:p>
            <a:endParaRPr lang="en-GB" altLang="en-US" sz="2000" b="1" dirty="0">
              <a:solidFill>
                <a:srgbClr val="65B345"/>
              </a:solidFill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Guide for data extraction?</a:t>
            </a:r>
          </a:p>
          <a:p>
            <a:endParaRPr lang="en-GB" altLang="en-US" sz="2000" b="1" dirty="0" smtClean="0">
              <a:solidFill>
                <a:srgbClr val="24408F"/>
              </a:solidFill>
              <a:cs typeface="Arial" charset="0"/>
            </a:endParaRPr>
          </a:p>
          <a:p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      </a:t>
            </a:r>
            <a:r>
              <a:rPr lang="en-GB" altLang="en-US" sz="2000" b="1" dirty="0" smtClean="0">
                <a:cs typeface="Arial" charset="0"/>
              </a:rPr>
              <a:t>─ Help reviewers to identify where relevant data are located in a</a:t>
            </a:r>
          </a:p>
          <a:p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         report (but risk of over-reliance?)</a:t>
            </a:r>
          </a:p>
          <a:p>
            <a:endParaRPr lang="en-GB" altLang="en-US" sz="2000" b="1" dirty="0">
              <a:solidFill>
                <a:srgbClr val="65B345"/>
              </a:solidFill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b="1" dirty="0">
                <a:solidFill>
                  <a:srgbClr val="24408F"/>
                </a:solidFill>
                <a:cs typeface="Arial" charset="0"/>
              </a:rPr>
              <a:t>Guide for </a:t>
            </a: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planning/formatting?</a:t>
            </a:r>
            <a:endParaRPr lang="en-GB" altLang="en-US" sz="2400" b="1" dirty="0">
              <a:solidFill>
                <a:srgbClr val="24408F"/>
              </a:solidFill>
              <a:cs typeface="Arial" charset="0"/>
            </a:endParaRPr>
          </a:p>
          <a:p>
            <a:endParaRPr lang="en-GB" altLang="en-US" sz="2000" b="1" dirty="0" smtClean="0">
              <a:solidFill>
                <a:srgbClr val="65B345"/>
              </a:solidFill>
              <a:cs typeface="Arial" charset="0"/>
            </a:endParaRPr>
          </a:p>
          <a:p>
            <a:r>
              <a:rPr lang="en-GB" altLang="en-US" sz="2000" b="1" dirty="0">
                <a:solidFill>
                  <a:srgbClr val="65B345"/>
                </a:solidFill>
                <a:cs typeface="Arial" charset="0"/>
              </a:rPr>
              <a:t> </a:t>
            </a:r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       </a:t>
            </a:r>
            <a:r>
              <a:rPr lang="en-GB" altLang="en-US" sz="2000" b="1" dirty="0" smtClean="0">
                <a:cs typeface="Arial" charset="0"/>
              </a:rPr>
              <a:t>─  </a:t>
            </a:r>
            <a:r>
              <a:rPr lang="en-GB" altLang="en-US" sz="2000" b="1" dirty="0">
                <a:cs typeface="Arial" charset="0"/>
              </a:rPr>
              <a:t>A</a:t>
            </a:r>
            <a:r>
              <a:rPr lang="en-GB" altLang="en-US" sz="2000" b="1" dirty="0" smtClean="0">
                <a:cs typeface="Arial" charset="0"/>
              </a:rPr>
              <a:t>uto-filling of relevant data fields in Protocol or Review 	report</a:t>
            </a:r>
          </a:p>
          <a:p>
            <a:endParaRPr lang="en-GB" altLang="en-US" sz="2000" b="1" dirty="0" smtClean="0">
              <a:solidFill>
                <a:srgbClr val="65B345"/>
              </a:solidFill>
              <a:cs typeface="Arial" charset="0"/>
            </a:endParaRPr>
          </a:p>
          <a:p>
            <a:r>
              <a:rPr lang="en-GB" altLang="en-US" sz="2000" b="1" dirty="0">
                <a:cs typeface="Arial" charset="0"/>
              </a:rPr>
              <a:t> </a:t>
            </a:r>
            <a:r>
              <a:rPr lang="en-GB" altLang="en-US" sz="2000" b="1" dirty="0" smtClean="0">
                <a:cs typeface="Arial" charset="0"/>
              </a:rPr>
              <a:t>      </a:t>
            </a:r>
            <a:r>
              <a:rPr lang="en-GB" altLang="en-US" sz="2000" b="1" dirty="0" smtClean="0">
                <a:cs typeface="Arial" charset="0"/>
              </a:rPr>
              <a:t> ─  </a:t>
            </a:r>
            <a:r>
              <a:rPr lang="en-GB" altLang="en-US" sz="2000" b="1" dirty="0" smtClean="0">
                <a:cs typeface="Arial" charset="0"/>
              </a:rPr>
              <a:t>Prompting for human input to ensure standardisation </a:t>
            </a:r>
          </a:p>
        </p:txBody>
      </p:sp>
    </p:spTree>
    <p:extLst>
      <p:ext uri="{BB962C8B-B14F-4D97-AF65-F5344CB8AC3E}">
        <p14:creationId xmlns:p14="http://schemas.microsoft.com/office/powerpoint/2010/main" val="224790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canadiem.org/wp-content/uploads/2013/01/networking-circle-with-puzzle-pieces.jpg?w=30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451838"/>
            <a:ext cx="482917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92150" y="279571"/>
            <a:ext cx="7759700" cy="2551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Discussion points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Automation unlikely to be applicable to all </a:t>
            </a:r>
            <a:r>
              <a:rPr lang="en-GB" altLang="en-US" sz="2400" b="1" i="1" dirty="0" smtClean="0">
                <a:solidFill>
                  <a:schemeClr val="accent2"/>
                </a:solidFill>
                <a:cs typeface="Arial" charset="0"/>
              </a:rPr>
              <a:t>steps</a:t>
            </a: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 of SR 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	</a:t>
            </a:r>
            <a:r>
              <a:rPr lang="en-GB" altLang="en-US" sz="2000" b="1" dirty="0" smtClean="0">
                <a:cs typeface="Arial" charset="0"/>
              </a:rPr>
              <a:t>─ Some steps require human judgement</a:t>
            </a: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cs typeface="Arial" charset="0"/>
              </a:rPr>
              <a:t>	─ SR need human inputs (e.g. stakeholder advisors to guide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altLang="en-US" sz="2000" b="1" dirty="0">
                <a:cs typeface="Arial" charset="0"/>
              </a:rPr>
              <a:t>	 </a:t>
            </a:r>
            <a:r>
              <a:rPr lang="en-GB" altLang="en-US" sz="2000" b="1" dirty="0" smtClean="0">
                <a:cs typeface="Arial" charset="0"/>
              </a:rPr>
              <a:t>        clinical interpretation and problem-spotting</a:t>
            </a:r>
            <a:r>
              <a:rPr lang="en-GB" altLang="en-US" sz="2000" b="1" dirty="0" smtClean="0">
                <a:cs typeface="Arial" charset="0"/>
              </a:rPr>
              <a:t>)</a:t>
            </a:r>
            <a:endParaRPr lang="en-GB" altLang="en-US" sz="20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cliparts.co/cliparts/pTo/54E/pTo54Eenc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73" y="4437112"/>
            <a:ext cx="1477611" cy="92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18415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GB" altLang="en-US" sz="1100">
                <a:cs typeface="Times New Roman" pitchFamily="18" charset="0"/>
              </a:rPr>
              <a:t/>
            </a:r>
            <a:br>
              <a:rPr lang="en-GB" altLang="en-US" sz="1100">
                <a:cs typeface="Times New Roman" pitchFamily="18" charset="0"/>
              </a:rPr>
            </a:br>
            <a:endParaRPr lang="en-GB" alt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68313" y="4149725"/>
            <a:ext cx="20748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3600" b="1">
              <a:solidFill>
                <a:srgbClr val="1B0060"/>
              </a:solidFill>
            </a:endParaRPr>
          </a:p>
        </p:txBody>
      </p:sp>
      <p:pic>
        <p:nvPicPr>
          <p:cNvPr id="32773" name="Picture 5" descr="Picture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143625"/>
            <a:ext cx="2339975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SHTAC logo ne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6100763"/>
            <a:ext cx="8143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62025" y="6111875"/>
            <a:ext cx="3452813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1400" b="1"/>
              <a:t>Southampton Health Technology Assessments Centre</a:t>
            </a:r>
            <a:endParaRPr lang="en-GB" altLang="en-US" sz="140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92150" y="279571"/>
            <a:ext cx="7759700" cy="533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altLang="en-US" sz="2800" b="1" dirty="0" smtClean="0">
                <a:solidFill>
                  <a:srgbClr val="65B345"/>
                </a:solidFill>
                <a:cs typeface="Arial" charset="0"/>
              </a:rPr>
              <a:t>Discussion points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Automation unlikely to be applicable to all </a:t>
            </a:r>
            <a:r>
              <a:rPr lang="en-GB" altLang="en-US" sz="2400" b="1" i="1" dirty="0" smtClean="0">
                <a:solidFill>
                  <a:schemeClr val="accent2"/>
                </a:solidFill>
                <a:cs typeface="Arial" charset="0"/>
              </a:rPr>
              <a:t>steps</a:t>
            </a: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 of SR 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altLang="en-US" sz="2000" b="1" dirty="0" smtClean="0">
                <a:solidFill>
                  <a:srgbClr val="65B345"/>
                </a:solidFill>
                <a:cs typeface="Arial" charset="0"/>
              </a:rPr>
              <a:t>	</a:t>
            </a:r>
            <a:r>
              <a:rPr lang="en-GB" altLang="en-US" sz="2000" b="1" dirty="0" smtClean="0">
                <a:cs typeface="Arial" charset="0"/>
              </a:rPr>
              <a:t>─ Some steps require human judgement</a:t>
            </a:r>
          </a:p>
          <a:p>
            <a:pPr>
              <a:lnSpc>
                <a:spcPct val="120000"/>
              </a:lnSpc>
            </a:pPr>
            <a:r>
              <a:rPr lang="en-GB" altLang="en-US" sz="2000" b="1" dirty="0" smtClean="0">
                <a:cs typeface="Arial" charset="0"/>
              </a:rPr>
              <a:t>	─ SR need human inputs (e.g. stakeholder advisors to guide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altLang="en-US" sz="2000" b="1" dirty="0">
                <a:cs typeface="Arial" charset="0"/>
              </a:rPr>
              <a:t>	 </a:t>
            </a:r>
            <a:r>
              <a:rPr lang="en-GB" altLang="en-US" sz="2000" b="1" dirty="0" smtClean="0">
                <a:cs typeface="Arial" charset="0"/>
              </a:rPr>
              <a:t>        clinical interpretation and problem-spotting)</a:t>
            </a:r>
            <a:endParaRPr lang="en-GB" altLang="en-US" sz="2000" b="1" dirty="0">
              <a:cs typeface="Arial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Automation </a:t>
            </a:r>
            <a:r>
              <a:rPr lang="en-GB" altLang="en-US" sz="2400" b="1" dirty="0">
                <a:solidFill>
                  <a:srgbClr val="24408F"/>
                </a:solidFill>
                <a:cs typeface="Arial" charset="0"/>
              </a:rPr>
              <a:t>unlikely to be applicable to all </a:t>
            </a:r>
            <a:r>
              <a:rPr lang="en-GB" altLang="en-US" sz="2400" b="1" i="1" dirty="0" smtClean="0">
                <a:solidFill>
                  <a:schemeClr val="accent2"/>
                </a:solidFill>
                <a:cs typeface="Arial" charset="0"/>
              </a:rPr>
              <a:t>types</a:t>
            </a: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 </a:t>
            </a:r>
            <a:r>
              <a:rPr lang="en-GB" altLang="en-US" sz="2400" b="1" dirty="0">
                <a:solidFill>
                  <a:srgbClr val="24408F"/>
                </a:solidFill>
                <a:cs typeface="Arial" charset="0"/>
              </a:rPr>
              <a:t>of SR </a:t>
            </a:r>
            <a:endParaRPr lang="en-GB" altLang="en-US" sz="2400" b="1" dirty="0" smtClean="0">
              <a:solidFill>
                <a:srgbClr val="24408F"/>
              </a:solidFill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n-GB" altLang="en-US" sz="2400" b="1" dirty="0">
                <a:solidFill>
                  <a:srgbClr val="24408F"/>
                </a:solidFill>
                <a:cs typeface="Arial" charset="0"/>
              </a:rPr>
              <a:t> 	</a:t>
            </a:r>
            <a:r>
              <a:rPr lang="en-GB" altLang="en-US" sz="2000" b="1" dirty="0" smtClean="0">
                <a:cs typeface="Arial" charset="0"/>
              </a:rPr>
              <a:t>─ For some SR (e.g. complex interventions) even human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altLang="en-US" sz="2000" b="1" dirty="0">
                <a:cs typeface="Arial" charset="0"/>
              </a:rPr>
              <a:t>	</a:t>
            </a:r>
            <a:r>
              <a:rPr lang="en-GB" altLang="en-US" sz="2000" b="1" dirty="0" smtClean="0">
                <a:cs typeface="Arial" charset="0"/>
              </a:rPr>
              <a:t>         reviewers find it challenging to locate and select evidence</a:t>
            </a:r>
          </a:p>
          <a:p>
            <a:pPr>
              <a:lnSpc>
                <a:spcPct val="150000"/>
              </a:lnSpc>
            </a:pPr>
            <a:r>
              <a:rPr lang="en-GB" altLang="en-US" sz="2400" b="1" dirty="0" smtClean="0">
                <a:solidFill>
                  <a:srgbClr val="24408F"/>
                </a:solidFill>
                <a:cs typeface="Arial" charset="0"/>
              </a:rPr>
              <a:t>	… </a:t>
            </a:r>
            <a:r>
              <a:rPr lang="en-GB" altLang="en-US" sz="2000" b="1" dirty="0" smtClean="0">
                <a:solidFill>
                  <a:srgbClr val="24408F"/>
                </a:solidFill>
                <a:cs typeface="Arial" charset="0"/>
              </a:rPr>
              <a:t>automation could be valuable on a case-by-case basis</a:t>
            </a:r>
          </a:p>
          <a:p>
            <a:pPr>
              <a:lnSpc>
                <a:spcPct val="150000"/>
              </a:lnSpc>
            </a:pPr>
            <a:r>
              <a:rPr lang="en-GB" altLang="en-US" sz="2000" b="1" dirty="0" smtClean="0">
                <a:solidFill>
                  <a:srgbClr val="24408F"/>
                </a:solidFill>
                <a:cs typeface="Arial" charset="0"/>
              </a:rPr>
              <a:t>	… </a:t>
            </a:r>
            <a:r>
              <a:rPr lang="en-GB" altLang="en-US" sz="2000" b="1" dirty="0">
                <a:solidFill>
                  <a:srgbClr val="24408F"/>
                </a:solidFill>
                <a:cs typeface="Arial" charset="0"/>
              </a:rPr>
              <a:t>may guide human reviewers on some SR steps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9137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489</Words>
  <Application>Microsoft Office PowerPoint</Application>
  <PresentationFormat>On-screen Show (4:3)</PresentationFormat>
  <Paragraphs>143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Frampton G.K.</dc:creator>
  <cp:lastModifiedBy>Geoff Frampton</cp:lastModifiedBy>
  <cp:revision>45</cp:revision>
  <dcterms:created xsi:type="dcterms:W3CDTF">2016-03-11T11:15:49Z</dcterms:created>
  <dcterms:modified xsi:type="dcterms:W3CDTF">2016-03-14T19:38:42Z</dcterms:modified>
</cp:coreProperties>
</file>